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ABFFE9"/>
    <a:srgbClr val="0099FF"/>
    <a:srgbClr val="CCCCFF"/>
    <a:srgbClr val="99CCFF"/>
    <a:srgbClr val="FFCCFF"/>
    <a:srgbClr val="FF9933"/>
    <a:srgbClr val="E25B00"/>
    <a:srgbClr val="FF5050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86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49B36-DFF4-41C8-B076-F23522E411A9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175480-7180-4C87-B110-D481612C77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34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Здравствуйте </a:t>
            </a:r>
            <a:r>
              <a:rPr lang="ru-RU" baseline="0" dirty="0"/>
              <a:t> уважаемые учителя и ученики</a:t>
            </a:r>
            <a:r>
              <a:rPr lang="ru-RU" dirty="0"/>
              <a:t>! Сегодня мы с Вами побеседуем на очень Важную тему, касающуюся Вашего здоровья. Надеюсь </a:t>
            </a:r>
            <a:r>
              <a:rPr lang="ru-RU" baseline="0" dirty="0"/>
              <a:t>занятие будет интересным и Вы будете  активно участвовать в дискуссии. Итак.</a:t>
            </a:r>
            <a:endParaRPr lang="ru-RU" dirty="0"/>
          </a:p>
          <a:p>
            <a:r>
              <a:rPr lang="ru-RU" dirty="0"/>
              <a:t>Может кто-нибудь из Вас знает какой праздник во всем мире отмечается 15 октября?</a:t>
            </a:r>
            <a:r>
              <a:rPr lang="ru-RU" baseline="0" dirty="0"/>
              <a:t> С 2008г. мир отмечает замечательный праздник «Всемирный день чистых рук или день мытья рук». Логотипом данного праздника является вода, душистое мыло и чистые руки!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511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/>
              <a:t>Летом в условиях теплых температур окружающей среды бактерии начинают размножаться с очень большой скоростью  </a:t>
            </a:r>
            <a:r>
              <a:rPr lang="ru-RU" sz="1200" dirty="0">
                <a:solidFill>
                  <a:srgbClr val="FF0000"/>
                </a:solidFill>
              </a:rPr>
              <a:t>в геометрической прогрессии (так называемый экспоненциальный рост)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917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/>
              <a:t>Вирус в 52 раза меньше кишечной бактерии. Но </a:t>
            </a:r>
            <a:r>
              <a:rPr lang="ru-RU" b="0" dirty="0">
                <a:solidFill>
                  <a:schemeClr val="tx2">
                    <a:lumMod val="75000"/>
                  </a:schemeClr>
                </a:solidFill>
              </a:rPr>
              <a:t>для развития болезни  достаточно  попадания в организм  от 10 вирусных частиц.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>
                <a:solidFill>
                  <a:schemeClr val="tx2">
                    <a:lumMod val="75000"/>
                  </a:schemeClr>
                </a:solidFill>
              </a:rPr>
              <a:t>Развитие болезни  наступает при попадании тысяч,  миллионов  и  даже миллиардов бактерий. Однако помним про геометрическую прогрессию роста. Достаточно 1-3 часов, чтобы из 1 бактерии выросла огромная миллионно- миллиардная популяция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928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</a:t>
            </a:r>
            <a:r>
              <a:rPr lang="ru-RU" baseline="0" dirty="0"/>
              <a:t> данном рисунке показан сравнительный размер вируса, бактерии и клетки крови человека. Что ни говори, мал да удал!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688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А теперь серьёзно о симптомах кишечных инфекций…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839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ru-RU" sz="1200" b="0" dirty="0">
                <a:solidFill>
                  <a:srgbClr val="FF0000"/>
                </a:solidFill>
                <a:latin typeface="Calibri" pitchFamily="34" charset="0"/>
              </a:rPr>
              <a:t>Чистые руки – это профилактика паразитарных болезней и гельминтозов (гельминты – это класс черви)</a:t>
            </a:r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674BCF-4D8E-4709-93A3-59E15DD78E7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561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Как было сказано ранее (если Вы обратили внимание), то </a:t>
            </a:r>
            <a:r>
              <a:rPr lang="ru-RU" b="1" dirty="0">
                <a:solidFill>
                  <a:srgbClr val="FF0000"/>
                </a:solidFill>
              </a:rPr>
              <a:t>дотрагиваясь грязными руками до рта, носа, глаз можно заболеть не только кишечными инфекциями, но и воздушно-капельными инфекциями, например гриппом!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27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!Мыть руки нужно…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EC196D-9B1D-42D4-B7A8-5954C9ADC73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490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Вопрос на засыпку!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987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Мыла – это соли высших органических кислот. Молекула мыла состоит из двух частей: большого углеводородного радикала, обладающего водоотталкивающими свойствами (гидрофобными), и полярной карбоксильной группы, растворимой в воде (гидрофильная часть). Вода, с которой приходится соприкасаться мылу, обладает целым рядом удивительных свойств (способностей), одним из которых является поверхностное натяжение. Как вы думаете, как поверхностное натяжение влияет на моющую способность воды? Благодаря </a:t>
            </a:r>
            <a:r>
              <a:rPr lang="ru-RU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поверхностному натяжению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вода сама по себе является чрезвычайно плохим смачивателем, и поэтому не может обеспечить эффективный моющий процесс.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чем заключается «работа» мыла?</a:t>
            </a:r>
          </a:p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Оно уменьшает поверхностное натяжение.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Молекулы мыла гидрофобными концами присоединяются к частичке грязи, гидрофильными концами – к молекулам воды.</a:t>
            </a:r>
            <a:r>
              <a:rPr lang="ru-RU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счет уменьшения поверхностного натяжения воды происходит отрыв грязевой частички от субстрата и выталкивание ее в раствор. Положительный эффект обусловлен моющей способностью (смывает грязь, лишний жир, пот и др. вещества с поверхности кожи, волос), тем самым защищая нас от воздействия бактерий, для которых это благодатная среда для размножения.</a:t>
            </a:r>
            <a:endParaRPr lang="ru-RU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056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 кто у нас самый умный?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45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dirty="0"/>
              <a:t>В этой связи е</a:t>
            </a:r>
            <a:r>
              <a:rPr lang="ru-RU" dirty="0">
                <a:solidFill>
                  <a:srgbClr val="FF0000"/>
                </a:solidFill>
              </a:rPr>
              <a:t>жегодно в октябре в различных странах проводятся мероприятия и акции, посвящённые гигиене рук, правильному их мытью, важности поддержания чистоты  рук.</a:t>
            </a:r>
          </a:p>
          <a:p>
            <a:pPr>
              <a:spcBef>
                <a:spcPct val="0"/>
              </a:spcBef>
            </a:pPr>
            <a:endParaRPr lang="ru-RU" dirty="0"/>
          </a:p>
        </p:txBody>
      </p:sp>
      <p:sp>
        <p:nvSpPr>
          <p:cNvPr id="26628" name="Номер слайда 3"/>
          <p:cNvSpPr txBox="1">
            <a:spLocks noGrp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83E4DDE-080A-49F1-8F5C-387AA4427CDD}" type="slidenum">
              <a:rPr lang="ru-RU" sz="1200">
                <a:latin typeface="Calibri" pitchFamily="34" charset="0"/>
              </a:rPr>
              <a:pPr algn="r"/>
              <a:t>2</a:t>
            </a:fld>
            <a:endParaRPr lang="ru-R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638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А теперь самое важное! Мы будем учиться правильно мыть руки! Обязательно с мылом! Вспениваем мыло.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E6BCB-11D0-4840-BAF2-AC937BA1557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837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Начинаем с наиболее отдалённых участков – с тыльной стороны. Перекрещиваем пальчики, чтобы вымыть наиболее загрязнённые межпальцевые промежутки. Моем отдельно большой палец. Не забываем про ногти.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366726-2257-4F64-B38B-EA6F91A37BF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9835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/>
              <a:t>Смываем мыло. И высушиваем руки!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D059AA-10F6-4C0A-9571-5F626CFFFF9E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8948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Кто-нибудь сможет повторить?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334643-24A8-42D5-B9CB-35779D2AD05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272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010FF6-770F-4E7C-8DB8-539036CF751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31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Друзья! Почему же важно соблюдать гигиену руке? Давайте разберёмся.</a:t>
            </a:r>
            <a:r>
              <a:rPr lang="ru-RU" baseline="0" dirty="0"/>
              <a:t> На грязных руках кроме видимого загрязнения могут находиться и невидимые невооружённым глазом вирусы, бактерии, другие микроорганизмы,  что может привести к развитию инфекционных заболеваний, ослаблению организма, необходимости лечения, приема лекарств. В свою очередь, чистые руки – это залог здоровья, это профилактика инфекционных заболеваний (кишечных и воздушно-капельных). В здоровом теле – здоровый дух.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45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Вокруг нас нет стерильной среды.  В этом мире, наполненном  миллионами видов  микроорганизмов,  надо научиться безопасно жить и защищать себя.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На данном рисунке</a:t>
            </a:r>
            <a:r>
              <a:rPr lang="ru-RU" baseline="0" dirty="0">
                <a:solidFill>
                  <a:schemeClr val="tx2">
                    <a:lumMod val="75000"/>
                  </a:schemeClr>
                </a:solidFill>
              </a:rPr>
              <a:t> изображена лабораторная посуда «чашка Петри», на которой в лабораторных условиях изучают микроорганизмы.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67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2"/>
          <p:cNvSpPr txBox="1">
            <a:spLocks noGrp="1" noChangeArrowheads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EF3432-13DB-478F-9DB3-947B53B61069}" type="slidenum">
              <a:rPr lang="ru-RU" altLang="ru-RU" sz="1200">
                <a:latin typeface="Calibri" pitchFamily="34" charset="0"/>
                <a:ea typeface="SimSun" pitchFamily="2" charset="-122"/>
                <a:cs typeface="Lucida Sans Unicode" pitchFamily="34" charset="0"/>
              </a:rPr>
              <a:pPr algn="r"/>
              <a:t>5</a:t>
            </a:fld>
            <a:endParaRPr lang="ru-RU" altLang="ru-RU" sz="1200">
              <a:latin typeface="Calibri" pitchFamily="34" charset="0"/>
              <a:ea typeface="SimSun" pitchFamily="2" charset="-122"/>
              <a:cs typeface="Lucida Sans Unicode" pitchFamily="34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637" y="4343913"/>
            <a:ext cx="5478564" cy="41070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Под часами или браслетом на руке прячутся миллионы бактерий, а под кольцами может быть больше бактерий, чем жителей во всей Европе.</a:t>
            </a:r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900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Чем же опасны немытые руки? </a:t>
            </a:r>
          </a:p>
          <a:p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Через немытые руки могут передаваться большое количество заболеваний, которые могут протекать довольно тяжело и требуют специального  лечения: кишечные инфекции (например, сальмонеллез, холера, дизентерия, гепатит А, энтеровирусная инфекция,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ротавирусная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инфекция, и многие другие), воздушно-капельные заболевания (ОРИ, грипп), паразитарные болезни (глисты), заразные кожные (чесотка) и грибковые, а также стоматиты, </a:t>
            </a:r>
            <a:r>
              <a:rPr lang="ru-RU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конъюктивиты</a:t>
            </a:r>
            <a:r>
              <a:rPr lang="ru-RU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дерматиты.</a:t>
            </a:r>
          </a:p>
          <a:p>
            <a:pPr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4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just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dirty="0"/>
              <a:t>Слайд № 3. </a:t>
            </a:r>
            <a:r>
              <a:rPr lang="ru-RU" dirty="0">
                <a:solidFill>
                  <a:schemeClr val="bg1"/>
                </a:solidFill>
              </a:rPr>
              <a:t>Для всех инфекционных диарей  характерно проникновение возбудителей</a:t>
            </a:r>
            <a:r>
              <a:rPr lang="ru-RU" dirty="0">
                <a:solidFill>
                  <a:srgbClr val="FFFF00"/>
                </a:solidFill>
              </a:rPr>
              <a:t> через рот</a:t>
            </a:r>
            <a:r>
              <a:rPr lang="ru-RU" dirty="0">
                <a:solidFill>
                  <a:schemeClr val="bg1"/>
                </a:solidFill>
              </a:rPr>
              <a:t> в организм человека,  активное их </a:t>
            </a:r>
            <a:r>
              <a:rPr lang="ru-RU" dirty="0">
                <a:solidFill>
                  <a:srgbClr val="FFFF00"/>
                </a:solidFill>
              </a:rPr>
              <a:t>размножение в желудочно-кишечном тракте </a:t>
            </a:r>
            <a:r>
              <a:rPr lang="ru-RU" dirty="0">
                <a:solidFill>
                  <a:schemeClr val="bg1"/>
                </a:solidFill>
              </a:rPr>
              <a:t>(так называемый фекально-оральный механизм передачи). Выделяясь из кишечника больного во внешнюю среду, вирусы и бактерии могут попадать в: </a:t>
            </a:r>
            <a:r>
              <a:rPr lang="ru-RU" dirty="0">
                <a:solidFill>
                  <a:srgbClr val="FFFF00"/>
                </a:solidFill>
              </a:rPr>
              <a:t>воду, пищу, на руки, различные поверхности и предметы. </a:t>
            </a:r>
            <a:r>
              <a:rPr lang="ru-RU" dirty="0">
                <a:solidFill>
                  <a:schemeClr val="bg1"/>
                </a:solidFill>
              </a:rPr>
              <a:t>В последующем, передача инфекции может  происходить: </a:t>
            </a:r>
            <a:r>
              <a:rPr lang="ru-RU" dirty="0">
                <a:solidFill>
                  <a:srgbClr val="FFFF00"/>
                </a:solidFill>
              </a:rPr>
              <a:t>водным путём,  пищевым путём,  контактно-бытовым путём.</a:t>
            </a:r>
            <a:endParaRPr lang="ru-RU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747062-76B2-4358-8598-7F7FDD3B115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4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ct val="0"/>
              </a:spcBef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Вирусы и бактерии могут попадать  на руки, на различные поверхности и предметы, в воду и пищу. </a:t>
            </a:r>
          </a:p>
          <a:p>
            <a:pPr algn="just">
              <a:spcBef>
                <a:spcPct val="0"/>
              </a:spcBef>
              <a:defRPr/>
            </a:pPr>
            <a:r>
              <a:rPr lang="ru-RU" b="1" dirty="0">
                <a:solidFill>
                  <a:srgbClr val="FF0000"/>
                </a:solidFill>
              </a:rPr>
              <a:t>Поэтому даже самые привычные вещи могут быть опасными…</a:t>
            </a:r>
            <a:r>
              <a:rPr lang="ru-RU" dirty="0"/>
              <a:t>Возможно, Вы об этом никогда не задумывались, но одними из самых загрязнённых предметов являются мобильные телефоны, клавиатура и компьютерная мышка, деньги, дверные ручки, поручни, пульты от телевизора, выключатели света. </a:t>
            </a:r>
            <a:r>
              <a:rPr lang="ru-RU" b="1" dirty="0">
                <a:solidFill>
                  <a:srgbClr val="FF0000"/>
                </a:solidFill>
              </a:rPr>
              <a:t>Мы постоянно руками дотрагиваемся до различных предметов (телефон, деньги, клавиатура), гладим своих маленьких любимцев.  Берем  руками также и продукты питания. </a:t>
            </a:r>
          </a:p>
          <a:p>
            <a:pPr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Для всех кишечных инфекций характерно  попадание возбудителей (бактерий или вирусов) через рот  в организм человека.</a:t>
            </a:r>
            <a:endParaRPr lang="ru-RU" b="1" dirty="0">
              <a:solidFill>
                <a:srgbClr val="FF0000"/>
              </a:solidFill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DF128-A846-4A23-95F0-8825BA2E507E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65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A0B4D-358C-4491-99CA-44E54C448C2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4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06.10.2022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8%D0%BD%D1%84%D0%B5%D0%BA%D1%86%D0%B8%D1%8F" TargetMode="External"/><Relationship Id="rId2" Type="http://schemas.openxmlformats.org/officeDocument/2006/relationships/hyperlink" Target="https://ru.wikipedia.org/wiki/%D0%91%D0%B5%D1%81%D0%BA%D0%BB%D0%B5%D1%82%D0%BE%D1%87%D0%BD%D1%8B%D0%B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hyperlink" Target="https://ru.wikipedia.org/wiki/%D0%9A%D0%BB%D0%B5%D1%82%D0%BA%D0%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323528" y="692696"/>
            <a:ext cx="4752528" cy="4896544"/>
            <a:chOff x="247576" y="1028484"/>
            <a:chExt cx="4592788" cy="4860818"/>
          </a:xfrm>
        </p:grpSpPr>
        <p:pic>
          <p:nvPicPr>
            <p:cNvPr id="20484" name="Picture 4" descr="http://1.bp.blogspot.com/-UcUXgXcjaGA/VD-OpiM6SPI/AAAAAAAABnE/FYB21f6xPdY/s1600/ruk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110295">
              <a:off x="1793479" y="2954736"/>
              <a:ext cx="2934566" cy="2934566"/>
            </a:xfrm>
            <a:prstGeom prst="roundRect">
              <a:avLst/>
            </a:prstGeom>
            <a:noFill/>
          </p:spPr>
        </p:pic>
        <p:pic>
          <p:nvPicPr>
            <p:cNvPr id="20482" name="Picture 2" descr="http://www.calend.ru/img/content_images/i4/4451_o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0303088" flipH="1">
              <a:off x="247576" y="1028484"/>
              <a:ext cx="4592788" cy="2220926"/>
            </a:xfrm>
            <a:prstGeom prst="roundRect">
              <a:avLst/>
            </a:prstGeom>
            <a:noFill/>
          </p:spPr>
        </p:pic>
      </p:grpSp>
      <p:sp>
        <p:nvSpPr>
          <p:cNvPr id="9" name="Овал 8"/>
          <p:cNvSpPr/>
          <p:nvPr/>
        </p:nvSpPr>
        <p:spPr>
          <a:xfrm rot="535798">
            <a:off x="5424486" y="436461"/>
            <a:ext cx="3339284" cy="1873332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E25B00"/>
                </a:solidFill>
              </a:rPr>
              <a:t>15 октября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2780928"/>
            <a:ext cx="3312368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ВСЕМИРНЫЙ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644008" y="4293096"/>
            <a:ext cx="3312368" cy="86409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ДЕНЬ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699792" y="5733256"/>
            <a:ext cx="3312368" cy="864096"/>
          </a:xfrm>
          <a:prstGeom prst="roundRect">
            <a:avLst/>
          </a:prstGeom>
          <a:solidFill>
            <a:srgbClr val="FF993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ЧИСТЫХ РУК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29026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600" b="1" dirty="0">
                <a:solidFill>
                  <a:srgbClr val="0000CC"/>
                </a:solidFill>
              </a:rPr>
              <a:t>Летом в условиях теплых температур окружающей среды бактерии начинают размножаться с очень большой скоростью  </a:t>
            </a:r>
            <a:r>
              <a:rPr lang="ru-RU" sz="2600" b="1" dirty="0">
                <a:solidFill>
                  <a:srgbClr val="FF0000"/>
                </a:solidFill>
              </a:rPr>
              <a:t>в геометрической прогрессии </a:t>
            </a:r>
            <a:br>
              <a:rPr lang="ru-RU" sz="2600" b="1" dirty="0">
                <a:solidFill>
                  <a:srgbClr val="FF0000"/>
                </a:solidFill>
              </a:rPr>
            </a:br>
            <a:r>
              <a:rPr lang="ru-RU" sz="2600" b="1" dirty="0">
                <a:solidFill>
                  <a:srgbClr val="FF0000"/>
                </a:solidFill>
              </a:rPr>
              <a:t>(так называемый экспоненциальный рост)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4" name="Рисунок 3" descr="http://cs317229.vk.me/v317229928/5a7d/MFuavHX9kbo.jpg"/>
          <p:cNvPicPr/>
          <p:nvPr/>
        </p:nvPicPr>
        <p:blipFill>
          <a:blip r:embed="rId3" cstate="print"/>
          <a:srcRect b="26284"/>
          <a:stretch>
            <a:fillRect/>
          </a:stretch>
        </p:blipFill>
        <p:spPr bwMode="auto">
          <a:xfrm>
            <a:off x="467544" y="2708920"/>
            <a:ext cx="48245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projects.uniyar.ac.ru/publish/ecostudy/jpg/ill7.gif"/>
          <p:cNvPicPr/>
          <p:nvPr/>
        </p:nvPicPr>
        <p:blipFill>
          <a:blip r:embed="rId4" cstate="print"/>
          <a:srcRect b="7102"/>
          <a:stretch>
            <a:fillRect/>
          </a:stretch>
        </p:blipFill>
        <p:spPr bwMode="auto">
          <a:xfrm>
            <a:off x="5436096" y="2466552"/>
            <a:ext cx="3216402" cy="398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930400"/>
          </a:xfrm>
        </p:spPr>
        <p:txBody>
          <a:bodyPr/>
          <a:lstStyle/>
          <a:p>
            <a:r>
              <a:rPr lang="ru-RU" sz="4000" dirty="0">
                <a:solidFill>
                  <a:srgbClr val="0000CC"/>
                </a:solidFill>
              </a:rPr>
              <a:t>В </a:t>
            </a:r>
            <a:r>
              <a:rPr lang="ru-RU" sz="4000" b="1" dirty="0">
                <a:solidFill>
                  <a:srgbClr val="0000CC"/>
                </a:solidFill>
              </a:rPr>
              <a:t>холодное время </a:t>
            </a:r>
            <a:r>
              <a:rPr lang="ru-RU" sz="4000" dirty="0">
                <a:solidFill>
                  <a:srgbClr val="0000CC"/>
                </a:solidFill>
              </a:rPr>
              <a:t>года можно заболеть </a:t>
            </a:r>
            <a:r>
              <a:rPr lang="ru-RU" sz="4000" b="1" dirty="0">
                <a:solidFill>
                  <a:srgbClr val="0000CC"/>
                </a:solidFill>
              </a:rPr>
              <a:t>вирусной кишечной </a:t>
            </a:r>
            <a:r>
              <a:rPr lang="ru-RU" sz="4000" dirty="0">
                <a:solidFill>
                  <a:srgbClr val="0000CC"/>
                </a:solidFill>
              </a:rPr>
              <a:t>и </a:t>
            </a:r>
            <a:r>
              <a:rPr lang="ru-RU" sz="4000" b="1" dirty="0">
                <a:solidFill>
                  <a:srgbClr val="0000CC"/>
                </a:solidFill>
              </a:rPr>
              <a:t>воздушно-капельной</a:t>
            </a:r>
            <a:r>
              <a:rPr lang="ru-RU" sz="4000" dirty="0">
                <a:solidFill>
                  <a:srgbClr val="0000CC"/>
                </a:solidFill>
              </a:rPr>
              <a:t> инфекцией</a:t>
            </a:r>
          </a:p>
        </p:txBody>
      </p:sp>
      <p:sp>
        <p:nvSpPr>
          <p:cNvPr id="4" name="Овальная выноска 3"/>
          <p:cNvSpPr/>
          <p:nvPr/>
        </p:nvSpPr>
        <p:spPr>
          <a:xfrm>
            <a:off x="3683237" y="2529555"/>
            <a:ext cx="5264209" cy="3126292"/>
          </a:xfrm>
          <a:prstGeom prst="wedgeEllipseCallout">
            <a:avLst/>
          </a:prstGeom>
          <a:solidFill>
            <a:srgbClr val="67D2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>
                <a:solidFill>
                  <a:srgbClr val="800000"/>
                </a:solidFill>
                <a:latin typeface="Calibri" pitchFamily="34" charset="0"/>
              </a:rPr>
              <a:t>ротавирусы</a:t>
            </a:r>
            <a:r>
              <a:rPr lang="ru-RU" sz="2800" b="1" dirty="0">
                <a:solidFill>
                  <a:srgbClr val="800000"/>
                </a:solidFill>
                <a:latin typeface="Calibri" pitchFamily="34" charset="0"/>
              </a:rPr>
              <a:t>, </a:t>
            </a:r>
            <a:r>
              <a:rPr lang="ru-RU" sz="2800" b="1" dirty="0" err="1">
                <a:solidFill>
                  <a:srgbClr val="800000"/>
                </a:solidFill>
                <a:latin typeface="Calibri" pitchFamily="34" charset="0"/>
              </a:rPr>
              <a:t>норовирусы</a:t>
            </a:r>
            <a:r>
              <a:rPr lang="ru-RU" sz="2800" b="1" dirty="0">
                <a:solidFill>
                  <a:srgbClr val="800000"/>
                </a:solidFill>
                <a:latin typeface="Calibri" pitchFamily="34" charset="0"/>
              </a:rPr>
              <a:t>,  </a:t>
            </a:r>
            <a:r>
              <a:rPr lang="ru-RU" sz="2800" b="1" dirty="0" err="1">
                <a:solidFill>
                  <a:srgbClr val="800000"/>
                </a:solidFill>
                <a:latin typeface="Calibri" pitchFamily="34" charset="0"/>
              </a:rPr>
              <a:t>астровирусы</a:t>
            </a:r>
            <a:r>
              <a:rPr lang="ru-RU" sz="2800" b="1" dirty="0">
                <a:solidFill>
                  <a:srgbClr val="800000"/>
                </a:solidFill>
                <a:latin typeface="Calibri" pitchFamily="34" charset="0"/>
              </a:rPr>
              <a:t>, </a:t>
            </a:r>
          </a:p>
          <a:p>
            <a:pPr algn="ctr">
              <a:defRPr/>
            </a:pPr>
            <a:r>
              <a:rPr lang="ru-RU" sz="2800" b="1" dirty="0" err="1">
                <a:solidFill>
                  <a:srgbClr val="800000"/>
                </a:solidFill>
                <a:latin typeface="Calibri" pitchFamily="34" charset="0"/>
              </a:rPr>
              <a:t>энтеровирусы</a:t>
            </a:r>
            <a:r>
              <a:rPr lang="ru-RU" sz="2800" b="1" dirty="0">
                <a:solidFill>
                  <a:srgbClr val="800000"/>
                </a:solidFill>
                <a:latin typeface="Calibri" pitchFamily="34" charset="0"/>
              </a:rPr>
              <a:t>, аденовирусы, 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800000"/>
                </a:solidFill>
                <a:latin typeface="Calibri" pitchFamily="34" charset="0"/>
              </a:rPr>
              <a:t>а также вирус гриппа</a:t>
            </a:r>
            <a:endParaRPr lang="ru-RU" sz="2800" dirty="0">
              <a:solidFill>
                <a:srgbClr val="800000"/>
              </a:solidFill>
              <a:latin typeface="Calibri" pitchFamily="34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2" cstate="print"/>
          <a:srcRect l="21875" t="40112" r="60547" b="30225"/>
          <a:stretch>
            <a:fillRect/>
          </a:stretch>
        </p:blipFill>
        <p:spPr bwMode="auto">
          <a:xfrm>
            <a:off x="351046" y="2341547"/>
            <a:ext cx="3075818" cy="3685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02" y="285728"/>
            <a:ext cx="8429716" cy="714379"/>
          </a:xfrm>
          <a:solidFill>
            <a:srgbClr val="CCCC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/>
              <a:t>Вирус</a:t>
            </a:r>
            <a:r>
              <a:rPr lang="ru-RU" dirty="0"/>
              <a:t> — </a:t>
            </a:r>
            <a:r>
              <a:rPr lang="ru-RU" u="sng" dirty="0">
                <a:hlinkClick r:id="rId2" tooltip="Бесклеточные"/>
              </a:rPr>
              <a:t>неклеточный</a:t>
            </a:r>
            <a:r>
              <a:rPr lang="ru-RU" u="sng" dirty="0"/>
              <a:t> </a:t>
            </a:r>
            <a:r>
              <a:rPr lang="ru-RU" u="sng" dirty="0">
                <a:hlinkClick r:id="rId3" tooltip="Инфекция"/>
              </a:rPr>
              <a:t>инфекционный</a:t>
            </a:r>
            <a:r>
              <a:rPr lang="ru-RU" dirty="0"/>
              <a:t> агент, который может воспроизводиться только внутри живых </a:t>
            </a:r>
            <a:r>
              <a:rPr lang="ru-RU" dirty="0">
                <a:hlinkClick r:id="rId4" tooltip="Клетка"/>
              </a:rPr>
              <a:t>клеток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4" name="Picture 2" descr="https://upload.wikimedia.org/wikipedia/commons/7/75/HepC_replication_rus.png"/>
          <p:cNvPicPr>
            <a:picLocks noChangeAspect="1" noChangeArrowheads="1"/>
          </p:cNvPicPr>
          <p:nvPr/>
        </p:nvPicPr>
        <p:blipFill>
          <a:blip r:embed="rId5" cstate="print"/>
          <a:srcRect t="2500" b="3750"/>
          <a:stretch>
            <a:fillRect/>
          </a:stretch>
        </p:blipFill>
        <p:spPr bwMode="auto">
          <a:xfrm>
            <a:off x="1857356" y="2500306"/>
            <a:ext cx="5980106" cy="4204791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3684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/>
              <a:t>Вирусы </a:t>
            </a:r>
            <a:r>
              <a:rPr lang="ru-RU" sz="2000" b="1" dirty="0"/>
              <a:t>не размножаются клеточным делением</a:t>
            </a:r>
            <a:r>
              <a:rPr lang="ru-RU" sz="2000" dirty="0"/>
              <a:t>, поскольку не имеют клеточного строения. Вместо этого они </a:t>
            </a:r>
            <a:r>
              <a:rPr lang="ru-RU" sz="2000" b="1" dirty="0"/>
              <a:t>используют</a:t>
            </a:r>
            <a:r>
              <a:rPr lang="ru-RU" sz="2000" dirty="0"/>
              <a:t> ресурсы </a:t>
            </a:r>
            <a:r>
              <a:rPr lang="ru-RU" sz="2000" b="1" dirty="0"/>
              <a:t>клетки-хозяина</a:t>
            </a:r>
            <a:r>
              <a:rPr lang="ru-RU" sz="2000" dirty="0"/>
              <a:t> для образования </a:t>
            </a:r>
            <a:r>
              <a:rPr lang="ru-RU" sz="2000" b="1" dirty="0"/>
              <a:t>множественных копий </a:t>
            </a:r>
            <a:r>
              <a:rPr lang="ru-RU" sz="2000" dirty="0"/>
              <a:t>самих себя, и их </a:t>
            </a:r>
            <a:r>
              <a:rPr lang="ru-RU" sz="2000" b="1" dirty="0"/>
              <a:t>сборка</a:t>
            </a:r>
            <a:r>
              <a:rPr lang="ru-RU" sz="2000" dirty="0"/>
              <a:t> происходит </a:t>
            </a:r>
            <a:r>
              <a:rPr lang="ru-RU" sz="2000" b="1" dirty="0"/>
              <a:t>внутри клетки</a:t>
            </a:r>
            <a:r>
              <a:rPr lang="ru-RU" sz="2000" dirty="0"/>
              <a:t>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l="4267" t="12516" r="3567" b="14661"/>
          <a:stretch>
            <a:fillRect/>
          </a:stretch>
        </p:blipFill>
        <p:spPr bwMode="auto">
          <a:xfrm>
            <a:off x="683568" y="260648"/>
            <a:ext cx="8174712" cy="431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929190" y="428604"/>
            <a:ext cx="2500330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Кишечная бактерия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2910" y="2928934"/>
            <a:ext cx="2016224" cy="36933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Кишечный вирус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785786" y="714356"/>
            <a:ext cx="2160240" cy="1872208"/>
          </a:xfrm>
          <a:prstGeom prst="downArrowCallout">
            <a:avLst>
              <a:gd name="adj1" fmla="val 7310"/>
              <a:gd name="adj2" fmla="val 13628"/>
              <a:gd name="adj3" fmla="val 15523"/>
              <a:gd name="adj4" fmla="val 64977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В 52 раза меньше, чем бактерия!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544" y="4786322"/>
            <a:ext cx="3024336" cy="1600438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развития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болезни  достаточно  попадания в организм  от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10 вирусных частиц</a:t>
            </a: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6182" y="4429132"/>
            <a:ext cx="5040560" cy="193899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Развитие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болезни  наступает при попадании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тысяч,  миллионов  и  даже миллиардов бактерий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. Но помним про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геометрическую прогрессию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 роста. Достаточно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1-3 часов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, чтобы из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 бактерии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выросла огромная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миллионно- миллиардная популяция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 l="12637" t="14404" r="11543" b="14831"/>
          <a:stretch>
            <a:fillRect/>
          </a:stretch>
        </p:blipFill>
        <p:spPr bwMode="auto">
          <a:xfrm>
            <a:off x="395536" y="404664"/>
            <a:ext cx="812661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Выноска со стрелкой вниз 4"/>
          <p:cNvSpPr/>
          <p:nvPr/>
        </p:nvSpPr>
        <p:spPr>
          <a:xfrm>
            <a:off x="539552" y="3861048"/>
            <a:ext cx="936104" cy="6480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вирус</a:t>
            </a:r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1835696" y="2132856"/>
            <a:ext cx="1512168" cy="64807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бактерия</a:t>
            </a: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644008" y="836712"/>
            <a:ext cx="3312368" cy="864096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Эритроцит – клетка крови человека</a:t>
            </a:r>
          </a:p>
        </p:txBody>
      </p:sp>
      <p:sp>
        <p:nvSpPr>
          <p:cNvPr id="8" name="TextBox 7"/>
          <p:cNvSpPr txBox="1"/>
          <p:nvPr/>
        </p:nvSpPr>
        <p:spPr>
          <a:xfrm rot="19462661">
            <a:off x="3241930" y="1386545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3,5 раза</a:t>
            </a:r>
          </a:p>
        </p:txBody>
      </p:sp>
      <p:sp>
        <p:nvSpPr>
          <p:cNvPr id="9" name="TextBox 8"/>
          <p:cNvSpPr txBox="1"/>
          <p:nvPr/>
        </p:nvSpPr>
        <p:spPr>
          <a:xfrm rot="19462661">
            <a:off x="594953" y="255884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 52  раза </a:t>
            </a:r>
          </a:p>
          <a:p>
            <a:pPr algn="ctr"/>
            <a:r>
              <a:rPr lang="ru-RU" dirty="0"/>
              <a:t>и </a:t>
            </a:r>
          </a:p>
          <a:p>
            <a:pPr algn="ctr"/>
            <a:r>
              <a:rPr lang="ru-RU" dirty="0"/>
              <a:t>184 раза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9592" y="616530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Маленький - но удаленький!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33" y="186801"/>
            <a:ext cx="5588949" cy="1500198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</a:rPr>
              <a:t>Симптомы кишечных инфекций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293" y="1719247"/>
            <a:ext cx="8643998" cy="3168251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Повышение температуры тела </a:t>
            </a:r>
          </a:p>
          <a:p>
            <a:r>
              <a:rPr lang="ru-RU" b="1" dirty="0">
                <a:solidFill>
                  <a:srgbClr val="C00000"/>
                </a:solidFill>
              </a:rPr>
              <a:t>Интоксикация (слабость, вялость, головная боль, общее недомогание)</a:t>
            </a:r>
          </a:p>
          <a:p>
            <a:r>
              <a:rPr lang="ru-RU" b="1" dirty="0">
                <a:solidFill>
                  <a:srgbClr val="C00000"/>
                </a:solidFill>
              </a:rPr>
              <a:t>Боли в животе</a:t>
            </a:r>
          </a:p>
          <a:p>
            <a:r>
              <a:rPr lang="ru-RU" b="1" dirty="0">
                <a:solidFill>
                  <a:srgbClr val="C00000"/>
                </a:solidFill>
              </a:rPr>
              <a:t>Отсутствие аппетита</a:t>
            </a:r>
          </a:p>
          <a:p>
            <a:r>
              <a:rPr lang="ru-RU" b="1" dirty="0">
                <a:solidFill>
                  <a:srgbClr val="C00000"/>
                </a:solidFill>
              </a:rPr>
              <a:t>Тошнота</a:t>
            </a:r>
          </a:p>
          <a:p>
            <a:r>
              <a:rPr lang="ru-RU" b="1" dirty="0">
                <a:solidFill>
                  <a:srgbClr val="C00000"/>
                </a:solidFill>
              </a:rPr>
              <a:t>Рвота</a:t>
            </a:r>
          </a:p>
          <a:p>
            <a:r>
              <a:rPr lang="ru-RU" b="1" dirty="0">
                <a:solidFill>
                  <a:srgbClr val="C00000"/>
                </a:solidFill>
              </a:rPr>
              <a:t>Жидкий и частый стул</a:t>
            </a:r>
          </a:p>
        </p:txBody>
      </p:sp>
      <p:pic>
        <p:nvPicPr>
          <p:cNvPr id="9219" name="Picture 3" descr="C:\Users\ТОМА\Downloads\Mother_Child_Close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0784" y="135381"/>
            <a:ext cx="2922102" cy="1722512"/>
          </a:xfrm>
          <a:prstGeom prst="rect">
            <a:avLst/>
          </a:prstGeom>
          <a:noFill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0784" y="3474267"/>
            <a:ext cx="3216507" cy="288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9102" y="4786237"/>
            <a:ext cx="5042019" cy="1200329"/>
          </a:xfrm>
          <a:prstGeom prst="rect">
            <a:avLst/>
          </a:prstGeom>
          <a:solidFill>
            <a:srgbClr val="ABFFE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00CC"/>
                </a:solidFill>
              </a:rPr>
              <a:t>Когда ты </a:t>
            </a:r>
            <a:r>
              <a:rPr lang="ru-RU" b="1" dirty="0">
                <a:solidFill>
                  <a:srgbClr val="0000CC"/>
                </a:solidFill>
              </a:rPr>
              <a:t>болеешь</a:t>
            </a:r>
            <a:r>
              <a:rPr lang="ru-RU" dirty="0">
                <a:solidFill>
                  <a:srgbClr val="0000CC"/>
                </a:solidFill>
              </a:rPr>
              <a:t> особенно </a:t>
            </a:r>
            <a:r>
              <a:rPr lang="ru-RU" b="1" dirty="0">
                <a:solidFill>
                  <a:srgbClr val="0000CC"/>
                </a:solidFill>
              </a:rPr>
              <a:t>важно вымыть руки</a:t>
            </a:r>
            <a:r>
              <a:rPr lang="ru-RU" dirty="0">
                <a:solidFill>
                  <a:srgbClr val="0000CC"/>
                </a:solidFill>
              </a:rPr>
              <a:t> после </a:t>
            </a:r>
            <a:r>
              <a:rPr lang="ru-RU" b="1" dirty="0">
                <a:solidFill>
                  <a:srgbClr val="0000CC"/>
                </a:solidFill>
              </a:rPr>
              <a:t>посещения туалета</a:t>
            </a:r>
            <a:r>
              <a:rPr lang="ru-RU" dirty="0">
                <a:solidFill>
                  <a:srgbClr val="0000CC"/>
                </a:solidFill>
              </a:rPr>
              <a:t>, соблюдать </a:t>
            </a:r>
            <a:r>
              <a:rPr lang="ru-RU" b="1" dirty="0">
                <a:solidFill>
                  <a:srgbClr val="0000CC"/>
                </a:solidFill>
              </a:rPr>
              <a:t>правила личной гигиены</a:t>
            </a:r>
            <a:r>
              <a:rPr lang="ru-RU" dirty="0">
                <a:solidFill>
                  <a:srgbClr val="0000CC"/>
                </a:solidFill>
              </a:rPr>
              <a:t>, чтобы </a:t>
            </a:r>
            <a:r>
              <a:rPr lang="ru-RU" b="1" dirty="0">
                <a:solidFill>
                  <a:srgbClr val="0000CC"/>
                </a:solidFill>
              </a:rPr>
              <a:t>не заразить </a:t>
            </a:r>
            <a:r>
              <a:rPr lang="ru-RU" dirty="0">
                <a:solidFill>
                  <a:srgbClr val="0000CC"/>
                </a:solidFill>
              </a:rPr>
              <a:t>окружающих людей!!!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Текст 4"/>
          <p:cNvSpPr txBox="1">
            <a:spLocks/>
          </p:cNvSpPr>
          <p:nvPr/>
        </p:nvSpPr>
        <p:spPr bwMode="auto">
          <a:xfrm>
            <a:off x="214282" y="71414"/>
            <a:ext cx="8678198" cy="126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3600" b="1" dirty="0">
                <a:solidFill>
                  <a:srgbClr val="FF0000"/>
                </a:solidFill>
                <a:latin typeface="Calibri" pitchFamily="34" charset="0"/>
              </a:rPr>
              <a:t>Чистые руки </a:t>
            </a:r>
            <a:r>
              <a:rPr lang="ru-RU" sz="3600" dirty="0">
                <a:solidFill>
                  <a:srgbClr val="FF0000"/>
                </a:solidFill>
                <a:latin typeface="Calibri" pitchFamily="34" charset="0"/>
              </a:rPr>
              <a:t>– это профилактика паразитарных болезней и гельминтозов</a:t>
            </a:r>
          </a:p>
          <a:p>
            <a:pPr marL="342900" indent="-342900" algn="ctr">
              <a:spcBef>
                <a:spcPct val="20000"/>
              </a:spcBef>
              <a:buFont typeface="Arial" pitchFamily="34" charset="0"/>
              <a:buChar char="•"/>
            </a:pPr>
            <a:endParaRPr lang="ru-RU" sz="3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 l="7866" r="5602"/>
          <a:stretch>
            <a:fillRect/>
          </a:stretch>
        </p:blipFill>
        <p:spPr bwMode="auto">
          <a:xfrm>
            <a:off x="3203848" y="1484784"/>
            <a:ext cx="2719433" cy="2428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392150" y="1504734"/>
            <a:ext cx="2500330" cy="2500330"/>
          </a:xfrm>
          <a:prstGeom prst="flowChartMagneticTap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00504"/>
            <a:ext cx="119749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438" y="6000768"/>
            <a:ext cx="192879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FFFF00"/>
                </a:solidFill>
              </a:rPr>
              <a:t>гименолепидоз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4357694"/>
            <a:ext cx="1906263" cy="14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928794" y="6429396"/>
            <a:ext cx="1857388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rgbClr val="FFFF00"/>
                </a:solidFill>
              </a:rPr>
              <a:t>энтеробиозз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4071942"/>
            <a:ext cx="1541853" cy="178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5500694" y="6376594"/>
            <a:ext cx="128588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FFFF00"/>
                </a:solidFill>
              </a:rPr>
              <a:t>лямблиоз</a:t>
            </a:r>
            <a:endParaRPr lang="ru-RU" sz="1600" b="1" dirty="0">
              <a:solidFill>
                <a:srgbClr val="FFFF00"/>
              </a:solidFill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29256" y="4286256"/>
            <a:ext cx="1571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3857620" y="5929330"/>
            <a:ext cx="1428760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FF00"/>
                </a:solidFill>
              </a:rPr>
              <a:t>амёбиаз</a:t>
            </a:r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1648750"/>
            <a:ext cx="2500330" cy="2500330"/>
          </a:xfrm>
          <a:prstGeom prst="flowChartMagneticTap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0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09303" y="2204864"/>
            <a:ext cx="1305639" cy="9810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11" cstate="print"/>
          <a:srcRect l="12000" t="38334" r="39200"/>
          <a:stretch>
            <a:fillRect/>
          </a:stretch>
        </p:blipFill>
        <p:spPr bwMode="auto">
          <a:xfrm>
            <a:off x="7143768" y="4143380"/>
            <a:ext cx="180590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7072330" y="6000768"/>
            <a:ext cx="2000264" cy="33855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err="1">
                <a:solidFill>
                  <a:srgbClr val="FFFF00"/>
                </a:solidFill>
              </a:rPr>
              <a:t>криптоспоридиоз</a:t>
            </a:r>
            <a:endParaRPr lang="ru-RU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307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226084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C00000"/>
                </a:solidFill>
              </a:rPr>
              <a:t>Дотрагиваясь </a:t>
            </a:r>
            <a:r>
              <a:rPr lang="ru-RU" sz="3200" b="1" dirty="0">
                <a:solidFill>
                  <a:srgbClr val="C00000"/>
                </a:solidFill>
              </a:rPr>
              <a:t>грязными руками </a:t>
            </a:r>
            <a:r>
              <a:rPr lang="ru-RU" sz="3200" dirty="0">
                <a:solidFill>
                  <a:srgbClr val="C00000"/>
                </a:solidFill>
              </a:rPr>
              <a:t>до рта, носа, глаз можно </a:t>
            </a:r>
            <a:r>
              <a:rPr lang="ru-RU" sz="3200" b="1" dirty="0">
                <a:solidFill>
                  <a:srgbClr val="C00000"/>
                </a:solidFill>
              </a:rPr>
              <a:t>заболеть</a:t>
            </a:r>
            <a:r>
              <a:rPr lang="ru-RU" sz="3200" dirty="0">
                <a:solidFill>
                  <a:srgbClr val="C00000"/>
                </a:solidFill>
              </a:rPr>
              <a:t> не только </a:t>
            </a:r>
            <a:r>
              <a:rPr lang="ru-RU" sz="3200" b="1" dirty="0">
                <a:solidFill>
                  <a:srgbClr val="C00000"/>
                </a:solidFill>
              </a:rPr>
              <a:t>кишечными инфекциями</a:t>
            </a:r>
            <a:r>
              <a:rPr lang="ru-RU" sz="3200" dirty="0">
                <a:solidFill>
                  <a:srgbClr val="C00000"/>
                </a:solidFill>
              </a:rPr>
              <a:t>, но и </a:t>
            </a:r>
            <a:r>
              <a:rPr lang="ru-RU" sz="3200" b="1" dirty="0">
                <a:solidFill>
                  <a:srgbClr val="C00000"/>
                </a:solidFill>
              </a:rPr>
              <a:t>воздушно-капельными </a:t>
            </a:r>
            <a:r>
              <a:rPr lang="ru-RU" sz="3200" dirty="0">
                <a:solidFill>
                  <a:srgbClr val="C00000"/>
                </a:solidFill>
              </a:rPr>
              <a:t>инфекциями, например </a:t>
            </a:r>
            <a:r>
              <a:rPr lang="ru-RU" sz="3200" b="1" dirty="0">
                <a:solidFill>
                  <a:srgbClr val="C00000"/>
                </a:solidFill>
              </a:rPr>
              <a:t>гриппом</a:t>
            </a:r>
            <a:r>
              <a:rPr lang="ru-RU" sz="3200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44034" name="Picture 2" descr="http://you-journal.ru/wp-content/uploads/2015/06/62_11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109" y="2948300"/>
            <a:ext cx="3357803" cy="2927616"/>
          </a:xfrm>
          <a:prstGeom prst="rect">
            <a:avLst/>
          </a:prstGeom>
          <a:noFill/>
        </p:spPr>
      </p:pic>
      <p:pic>
        <p:nvPicPr>
          <p:cNvPr id="44036" name="Picture 4" descr="https://encrypted-tbn2.gstatic.com/images?q=tbn:ANd9GcQ8YlDFreVELa1DnbhPY8iN0TZ-WluZWePB1wP39tCkgVztT9LK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2228" y="2948300"/>
            <a:ext cx="3713813" cy="292761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.news.open.by/upload/iblock/c67/12702c2a2fa0f85208c8743ab5a2fdbf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9652" y="2444891"/>
            <a:ext cx="5796644" cy="38644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Патогены, такие, как вирус гриппа, проникают в организм через слизистые оболочки и довольно часто – как раз за счет прикосновений руками к лицу. </a:t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24"/>
            <a:ext cx="9143999" cy="681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6"/>
          <p:cNvSpPr txBox="1">
            <a:spLocks noChangeArrowheads="1"/>
          </p:cNvSpPr>
          <p:nvPr/>
        </p:nvSpPr>
        <p:spPr bwMode="auto">
          <a:xfrm>
            <a:off x="395288" y="115888"/>
            <a:ext cx="8462962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</a:rPr>
              <a:t>15 октября</a:t>
            </a:r>
            <a:r>
              <a:rPr lang="ru-RU" sz="2000" i="1" dirty="0">
                <a:solidFill>
                  <a:srgbClr val="000099"/>
                </a:solidFill>
              </a:rPr>
              <a:t> отмечается необычный праздник </a:t>
            </a:r>
            <a:r>
              <a:rPr lang="ru-RU" sz="2000" i="1" dirty="0" smtClean="0">
                <a:solidFill>
                  <a:srgbClr val="000099"/>
                </a:solidFill>
              </a:rPr>
              <a:t>–</a:t>
            </a:r>
          </a:p>
          <a:p>
            <a:pPr algn="ctr"/>
            <a:r>
              <a:rPr lang="ru-RU" sz="2000" i="1" dirty="0" smtClean="0">
                <a:solidFill>
                  <a:srgbClr val="000099"/>
                </a:solidFill>
              </a:rPr>
              <a:t> </a:t>
            </a:r>
            <a:r>
              <a:rPr lang="ru-RU" sz="2000" b="1" i="1" dirty="0">
                <a:solidFill>
                  <a:srgbClr val="000099"/>
                </a:solidFill>
              </a:rPr>
              <a:t>Всемирный день чистых рук. 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Ежегодно </a:t>
            </a:r>
            <a:r>
              <a:rPr lang="ru-RU" sz="2000" dirty="0">
                <a:solidFill>
                  <a:srgbClr val="FF0000"/>
                </a:solidFill>
                <a:latin typeface="Calibri" pitchFamily="34" charset="0"/>
              </a:rPr>
              <a:t>в различных странах мира  в это время проводятся мероприятия,</a:t>
            </a:r>
            <a:r>
              <a:rPr lang="ru-RU" sz="2000" b="1" dirty="0">
                <a:solidFill>
                  <a:srgbClr val="FF0000"/>
                </a:solidFill>
                <a:latin typeface="Calibri" pitchFamily="34" charset="0"/>
              </a:rPr>
              <a:t> посвящённые гигиене рук, правильному их мытью, важности поддержания чистоты  рук.</a:t>
            </a:r>
          </a:p>
          <a:p>
            <a:pPr algn="ctr"/>
            <a:endParaRPr lang="ru-RU" sz="20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 l="1660" t="22534" r="54395" b="28027"/>
          <a:stretch>
            <a:fillRect/>
          </a:stretch>
        </p:blipFill>
        <p:spPr bwMode="auto">
          <a:xfrm>
            <a:off x="214313" y="4214813"/>
            <a:ext cx="2928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Прямоугольник 6"/>
          <p:cNvSpPr>
            <a:spLocks noChangeArrowheads="1"/>
          </p:cNvSpPr>
          <p:nvPr/>
        </p:nvSpPr>
        <p:spPr bwMode="auto">
          <a:xfrm>
            <a:off x="0" y="2428875"/>
            <a:ext cx="87868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000099"/>
                </a:solidFill>
              </a:rPr>
              <a:t>Неужели проблема настолько серьёзная?</a:t>
            </a:r>
          </a:p>
          <a:p>
            <a:pPr algn="ctr"/>
            <a:r>
              <a:rPr lang="ru-RU" sz="2000" b="1" i="1" dirty="0">
                <a:solidFill>
                  <a:srgbClr val="000099"/>
                </a:solidFill>
              </a:rPr>
              <a:t> </a:t>
            </a:r>
          </a:p>
          <a:p>
            <a:pPr algn="ctr"/>
            <a:r>
              <a:rPr lang="ru-RU" sz="2000" b="1" i="1" dirty="0">
                <a:solidFill>
                  <a:srgbClr val="000099"/>
                </a:solidFill>
              </a:rPr>
              <a:t>Для чего нужно мыть руки и как?</a:t>
            </a:r>
          </a:p>
          <a:p>
            <a:pPr algn="ctr"/>
            <a:endParaRPr lang="ru-RU" sz="2000" b="1" i="1" dirty="0">
              <a:solidFill>
                <a:srgbClr val="000099"/>
              </a:solidFill>
            </a:endParaRPr>
          </a:p>
          <a:p>
            <a:pPr algn="ctr"/>
            <a:r>
              <a:rPr lang="ru-RU" sz="2000" b="1" i="1" dirty="0">
                <a:solidFill>
                  <a:srgbClr val="000099"/>
                </a:solidFill>
              </a:rPr>
              <a:t>Давайте будем разбираться 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4" cstate="print"/>
          <a:srcRect l="20996" t="39014" r="57910" b="40112"/>
          <a:stretch>
            <a:fillRect/>
          </a:stretch>
        </p:blipFill>
        <p:spPr bwMode="auto">
          <a:xfrm>
            <a:off x="3357563" y="4214813"/>
            <a:ext cx="2643187" cy="187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9"/>
          <p:cNvPicPr>
            <a:picLocks noChangeAspect="1" noChangeArrowheads="1"/>
          </p:cNvPicPr>
          <p:nvPr/>
        </p:nvPicPr>
        <p:blipFill>
          <a:blip r:embed="rId5" cstate="print"/>
          <a:srcRect l="20270" t="39204" r="58063" b="40160"/>
          <a:stretch>
            <a:fillRect/>
          </a:stretch>
        </p:blipFill>
        <p:spPr bwMode="auto">
          <a:xfrm>
            <a:off x="6215063" y="4357688"/>
            <a:ext cx="2786062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714375" y="0"/>
            <a:ext cx="7286625" cy="857250"/>
          </a:xfrm>
        </p:spPr>
        <p:txBody>
          <a:bodyPr/>
          <a:lstStyle/>
          <a:p>
            <a:pPr defTabSz="912813" eaLnBrk="1" hangingPunct="1"/>
            <a:r>
              <a:rPr lang="ru-RU" altLang="ru-RU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Когда следует мыть руки?</a:t>
            </a: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2857500" y="785812"/>
            <a:ext cx="3857625" cy="585789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после прихода с улицы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перед едой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после кашля или чихания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после посещения туалета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после общения с животными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после игр и занятия спортом</a:t>
            </a:r>
          </a:p>
          <a:p>
            <a:pPr eaLnBrk="1" hangingPunct="1"/>
            <a:r>
              <a:rPr lang="ru-RU" sz="2400" b="1" dirty="0">
                <a:solidFill>
                  <a:srgbClr val="C00000"/>
                </a:solidFill>
              </a:rPr>
              <a:t>после поездки в транспорте,  визита в магазин, обращения с деньгами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857250"/>
            <a:ext cx="235743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2786063"/>
            <a:ext cx="23463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38" y="830263"/>
            <a:ext cx="1857375" cy="174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63" y="4786313"/>
            <a:ext cx="2143125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38" y="2649538"/>
            <a:ext cx="1882775" cy="206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50" y="4714875"/>
            <a:ext cx="2427288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00CC"/>
                </a:solidFill>
              </a:rPr>
              <a:t>Вопрос. </a:t>
            </a:r>
            <a:r>
              <a:rPr lang="ru-RU" sz="3600" dirty="0">
                <a:solidFill>
                  <a:srgbClr val="0000CC"/>
                </a:solidFill>
              </a:rPr>
              <a:t>Можно ли качественно вымыть руки без мыла?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46722" y="2224649"/>
            <a:ext cx="6131024" cy="3628999"/>
          </a:xfrm>
        </p:spPr>
        <p:txBody>
          <a:bodyPr>
            <a:normAutofit/>
          </a:bodyPr>
          <a:lstStyle/>
          <a:p>
            <a:r>
              <a:rPr lang="ru-RU" sz="4000" dirty="0"/>
              <a:t>Нет </a:t>
            </a:r>
          </a:p>
          <a:p>
            <a:pPr>
              <a:buNone/>
            </a:pPr>
            <a:endParaRPr lang="ru-RU" sz="4000" dirty="0"/>
          </a:p>
          <a:p>
            <a:r>
              <a:rPr lang="ru-RU" sz="4000" dirty="0"/>
              <a:t>Да</a:t>
            </a:r>
          </a:p>
        </p:txBody>
      </p:sp>
      <p:sp>
        <p:nvSpPr>
          <p:cNvPr id="7" name="Фигура, имеющая форму буквы L 6"/>
          <p:cNvSpPr/>
          <p:nvPr/>
        </p:nvSpPr>
        <p:spPr>
          <a:xfrm rot="18968824">
            <a:off x="1420091" y="2057845"/>
            <a:ext cx="801115" cy="864096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 l="23870" t="40811" r="47664" b="33898"/>
          <a:stretch>
            <a:fillRect/>
          </a:stretch>
        </p:blipFill>
        <p:spPr bwMode="auto">
          <a:xfrm>
            <a:off x="5903177" y="4700299"/>
            <a:ext cx="2733512" cy="1857387"/>
          </a:xfrm>
          <a:prstGeom prst="round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251520" y="260648"/>
            <a:ext cx="8789930" cy="6311624"/>
            <a:chOff x="251520" y="260648"/>
            <a:chExt cx="8640959" cy="6480720"/>
          </a:xfrm>
        </p:grpSpPr>
        <p:grpSp>
          <p:nvGrpSpPr>
            <p:cNvPr id="3" name="Группа 5"/>
            <p:cNvGrpSpPr/>
            <p:nvPr/>
          </p:nvGrpSpPr>
          <p:grpSpPr>
            <a:xfrm>
              <a:off x="251520" y="260648"/>
              <a:ext cx="8640959" cy="6480720"/>
              <a:chOff x="791073" y="0"/>
              <a:chExt cx="8640959" cy="6480720"/>
            </a:xfrm>
          </p:grpSpPr>
          <p:pic>
            <p:nvPicPr>
              <p:cNvPr id="48130" name="Picture 2" descr="http://festival.1september.ru/articles/605861/presentation/12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1073" y="0"/>
                <a:ext cx="8640959" cy="6480720"/>
              </a:xfrm>
              <a:prstGeom prst="rect">
                <a:avLst/>
              </a:prstGeom>
              <a:noFill/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4716016" y="764704"/>
                <a:ext cx="471601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95536" y="3501008"/>
              <a:ext cx="3960440" cy="2308324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</a:rPr>
                <a:t>Мыло уменьшает поверхностное натяжение воды, что приводит  к  улучшению  </a:t>
              </a:r>
              <a:r>
                <a:rPr lang="ru-RU" sz="2400" dirty="0" err="1">
                  <a:solidFill>
                    <a:schemeClr val="bg1"/>
                  </a:solidFill>
                </a:rPr>
                <a:t>смачиваемости</a:t>
              </a:r>
              <a:r>
                <a:rPr lang="ru-RU" sz="2400" dirty="0">
                  <a:solidFill>
                    <a:schemeClr val="bg1"/>
                  </a:solidFill>
                </a:rPr>
                <a:t> поверхности и качества мытья рук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283968" y="836712"/>
            <a:ext cx="4860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Мыла – это соли высших органических кислот. Молекула мыла состоит из двух частей: углеводородного радикала, обладающего водоотталкивающими свойствами, и полярной карбоксильной группы, растворимой в воде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202" y="6000768"/>
            <a:ext cx="826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rgbClr val="0000CC"/>
                </a:solidFill>
              </a:rPr>
              <a:t>Молекулы мыла гидрофобными концами присоединяются к частичке грязи, гидрофильными концами – к молекулам воды.  Происходит очищение.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78621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Вопрос. </a:t>
            </a:r>
            <a:r>
              <a:rPr lang="ru-RU" dirty="0">
                <a:solidFill>
                  <a:srgbClr val="0000CC"/>
                </a:solidFill>
              </a:rPr>
              <a:t>За какое минимальное время можно качественно вымыть руки?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2636912"/>
            <a:ext cx="6347048" cy="3744416"/>
          </a:xfrm>
        </p:spPr>
        <p:txBody>
          <a:bodyPr>
            <a:normAutofit/>
          </a:bodyPr>
          <a:lstStyle/>
          <a:p>
            <a:r>
              <a:rPr lang="ru-RU" sz="2800" dirty="0"/>
              <a:t>А. 10 секунд</a:t>
            </a:r>
          </a:p>
          <a:p>
            <a:endParaRPr lang="ru-RU" sz="2800" dirty="0"/>
          </a:p>
          <a:p>
            <a:r>
              <a:rPr lang="ru-RU" sz="2800" dirty="0"/>
              <a:t>Б.  20 секунд</a:t>
            </a:r>
          </a:p>
          <a:p>
            <a:pPr>
              <a:buNone/>
            </a:pPr>
            <a:endParaRPr lang="ru-RU" sz="2800" dirty="0"/>
          </a:p>
          <a:p>
            <a:r>
              <a:rPr lang="ru-RU" sz="2800" dirty="0"/>
              <a:t>В. 1 – 2 минуты</a:t>
            </a:r>
          </a:p>
        </p:txBody>
      </p:sp>
      <p:sp>
        <p:nvSpPr>
          <p:cNvPr id="4" name="Фигура, имеющая форму буквы L 3"/>
          <p:cNvSpPr/>
          <p:nvPr/>
        </p:nvSpPr>
        <p:spPr>
          <a:xfrm rot="18968824">
            <a:off x="1267022" y="3351361"/>
            <a:ext cx="801115" cy="864096"/>
          </a:xfrm>
          <a:prstGeom prst="corner">
            <a:avLst>
              <a:gd name="adj1" fmla="val 47550"/>
              <a:gd name="adj2" fmla="val 4484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t="13525" r="65833" b="67538"/>
          <a:stretch>
            <a:fillRect/>
          </a:stretch>
        </p:blipFill>
        <p:spPr bwMode="auto">
          <a:xfrm>
            <a:off x="571500" y="1831206"/>
            <a:ext cx="3475399" cy="237364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214290"/>
            <a:ext cx="7023154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Моем руки правильно! </a:t>
            </a:r>
          </a:p>
        </p:txBody>
      </p:sp>
      <p:pic>
        <p:nvPicPr>
          <p:cNvPr id="17412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4901" t="13525" r="35893" b="67899"/>
          <a:stretch>
            <a:fillRect/>
          </a:stretch>
        </p:blipFill>
        <p:spPr bwMode="auto">
          <a:xfrm>
            <a:off x="5187634" y="1830214"/>
            <a:ext cx="3449372" cy="2359241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413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781" t="13525" r="2982" b="68036"/>
          <a:stretch>
            <a:fillRect/>
          </a:stretch>
        </p:blipFill>
        <p:spPr bwMode="auto">
          <a:xfrm>
            <a:off x="2987644" y="4371976"/>
            <a:ext cx="3345994" cy="235815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414" name="Picture 24" descr="white_cell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36738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085" t="32584" r="65598" b="49088"/>
          <a:stretch>
            <a:fillRect/>
          </a:stretch>
        </p:blipFill>
        <p:spPr bwMode="auto">
          <a:xfrm>
            <a:off x="571500" y="1285875"/>
            <a:ext cx="3556880" cy="2565669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78684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Моем руки правильно! </a:t>
            </a:r>
          </a:p>
        </p:txBody>
      </p:sp>
      <p:pic>
        <p:nvPicPr>
          <p:cNvPr id="18436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4740" t="32590" r="36075" b="48602"/>
          <a:stretch>
            <a:fillRect/>
          </a:stretch>
        </p:blipFill>
        <p:spPr bwMode="auto">
          <a:xfrm>
            <a:off x="4714875" y="1285875"/>
            <a:ext cx="3643313" cy="257016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8437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789" t="33174" b="49152"/>
          <a:stretch>
            <a:fillRect/>
          </a:stretch>
        </p:blipFill>
        <p:spPr bwMode="auto">
          <a:xfrm>
            <a:off x="570367" y="4227969"/>
            <a:ext cx="3573007" cy="2328406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8438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t="51398" r="65833" b="26961"/>
          <a:stretch>
            <a:fillRect/>
          </a:stretch>
        </p:blipFill>
        <p:spPr bwMode="auto">
          <a:xfrm>
            <a:off x="4870764" y="4214813"/>
            <a:ext cx="3514411" cy="237789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34750" t="51398" r="35834" b="26961"/>
          <a:stretch>
            <a:fillRect/>
          </a:stretch>
        </p:blipFill>
        <p:spPr bwMode="auto">
          <a:xfrm>
            <a:off x="323850" y="1052513"/>
            <a:ext cx="3716338" cy="2759075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14282" y="214290"/>
            <a:ext cx="8786842" cy="83099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Моем руки правильно! </a:t>
            </a:r>
          </a:p>
        </p:txBody>
      </p:sp>
      <p:pic>
        <p:nvPicPr>
          <p:cNvPr id="19460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850" t="51398" b="27115"/>
          <a:stretch>
            <a:fillRect/>
          </a:stretch>
        </p:blipFill>
        <p:spPr bwMode="auto">
          <a:xfrm>
            <a:off x="4857750" y="1071563"/>
            <a:ext cx="3641725" cy="2741612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9461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t="73894" r="65833" b="6763"/>
          <a:stretch>
            <a:fillRect/>
          </a:stretch>
        </p:blipFill>
        <p:spPr bwMode="auto">
          <a:xfrm>
            <a:off x="2843213" y="4149725"/>
            <a:ext cx="3586162" cy="2500313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ОМА\Downloads\_orig_2142.jpg"/>
          <p:cNvPicPr>
            <a:picLocks noChangeAspect="1" noChangeArrowheads="1"/>
          </p:cNvPicPr>
          <p:nvPr/>
        </p:nvPicPr>
        <p:blipFill>
          <a:blip r:embed="rId3" cstate="print"/>
          <a:srcRect l="64167" t="73952" b="10506"/>
          <a:stretch>
            <a:fillRect/>
          </a:stretch>
        </p:blipFill>
        <p:spPr bwMode="auto">
          <a:xfrm>
            <a:off x="1043608" y="404664"/>
            <a:ext cx="6736135" cy="3600400"/>
          </a:xfrm>
          <a:prstGeom prst="hexagon">
            <a:avLst/>
          </a:prstGeom>
          <a:noFill/>
          <a:ln>
            <a:solidFill>
              <a:srgbClr val="0000CC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149080"/>
            <a:ext cx="7786742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20 секунд </a:t>
            </a:r>
            <a:r>
              <a:rPr lang="ru-RU" sz="440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 и ваши руки в полной  безопасности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670338" y="606490"/>
            <a:ext cx="8229600" cy="796925"/>
          </a:xfrm>
        </p:spPr>
        <p:txBody>
          <a:bodyPr/>
          <a:lstStyle/>
          <a:p>
            <a:pPr eaLnBrk="1" hangingPunct="1"/>
            <a:r>
              <a:rPr lang="ru-RU" b="1" i="1" dirty="0">
                <a:solidFill>
                  <a:srgbClr val="FF0000"/>
                </a:solidFill>
              </a:rPr>
              <a:t>Помните!!!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-131731" y="4810772"/>
            <a:ext cx="756126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400" b="1" i="1" dirty="0">
                <a:solidFill>
                  <a:srgbClr val="FF0000"/>
                </a:solidFill>
              </a:rPr>
              <a:t>И будьте здоровы!!!</a:t>
            </a:r>
          </a:p>
        </p:txBody>
      </p:sp>
      <p:sp>
        <p:nvSpPr>
          <p:cNvPr id="29703" name="Содержимое 2"/>
          <p:cNvSpPr>
            <a:spLocks/>
          </p:cNvSpPr>
          <p:nvPr/>
        </p:nvSpPr>
        <p:spPr bwMode="auto">
          <a:xfrm>
            <a:off x="179388" y="1819534"/>
            <a:ext cx="89646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ru-RU" sz="3200" b="1" i="1" dirty="0">
                <a:solidFill>
                  <a:srgbClr val="0000CC"/>
                </a:solidFill>
              </a:rPr>
              <a:t>Кишечные и вирусные респираторные инфекции – </a:t>
            </a:r>
          </a:p>
          <a:p>
            <a:pPr marL="342900" indent="-342900" algn="ctr">
              <a:spcBef>
                <a:spcPct val="20000"/>
              </a:spcBef>
            </a:pPr>
            <a:r>
              <a:rPr lang="ru-RU" sz="3200" b="1" i="1" dirty="0">
                <a:solidFill>
                  <a:srgbClr val="0000CC"/>
                </a:solidFill>
              </a:rPr>
              <a:t>это инфекции, которые можно предупредить, соблюдая правила гигиены!</a:t>
            </a:r>
          </a:p>
        </p:txBody>
      </p:sp>
      <p:pic>
        <p:nvPicPr>
          <p:cNvPr id="23558" name="Picture 11" descr="img2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350" y="4248150"/>
            <a:ext cx="25336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70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76597" y="2631130"/>
          <a:ext cx="3492388" cy="41109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92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109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Грязные руки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468206"/>
              </p:ext>
            </p:extLst>
          </p:nvPr>
        </p:nvGraphicFramePr>
        <p:xfrm>
          <a:off x="4706963" y="3204762"/>
          <a:ext cx="4104456" cy="34250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Здоровье и сила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1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Профилактика </a:t>
                      </a:r>
                      <a:r>
                        <a:rPr lang="ru-RU" sz="1600" b="1" dirty="0"/>
                        <a:t>кишечных инфекций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7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Профилактика </a:t>
                      </a:r>
                      <a:r>
                        <a:rPr lang="ru-RU" sz="1600" b="1" dirty="0"/>
                        <a:t>воздушно-капельных инфекций,</a:t>
                      </a:r>
                      <a:r>
                        <a:rPr lang="ru-RU" sz="1600" b="1" baseline="0" dirty="0"/>
                        <a:t> в т.ч. гриппа</a:t>
                      </a:r>
                      <a:endParaRPr lang="ru-RU" sz="1600" b="1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Аккуратность и опрятность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Хорошее</a:t>
                      </a:r>
                      <a:r>
                        <a:rPr lang="ru-RU" sz="1600" b="1" baseline="0" dirty="0"/>
                        <a:t> настроение</a:t>
                      </a:r>
                      <a:endParaRPr lang="ru-RU" sz="1600" b="1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0722">
                <a:tc>
                  <a:txBody>
                    <a:bodyPr/>
                    <a:lstStyle/>
                    <a:p>
                      <a:r>
                        <a:rPr lang="ru-RU" sz="1600" b="1" dirty="0"/>
                        <a:t>Бодрость духа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Интересное времяпровождение</a:t>
                      </a:r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072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Свежий воздух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0722">
                <a:tc>
                  <a:txBody>
                    <a:bodyPr/>
                    <a:lstStyle/>
                    <a:p>
                      <a:r>
                        <a:rPr lang="ru-RU" sz="1600" b="1" dirty="0"/>
                        <a:t>Вкусная</a:t>
                      </a:r>
                      <a:r>
                        <a:rPr lang="ru-RU" sz="1600" b="1" baseline="0" dirty="0"/>
                        <a:t> и полезная еда</a:t>
                      </a:r>
                      <a:endParaRPr lang="ru-RU" sz="1600" b="1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5" name="Picture 6" descr="http://www.littleone.ru/public/img/articles/more/raznoe/article_844/article_844_1413307701505_1.jpg"/>
          <p:cNvPicPr>
            <a:picLocks noChangeAspect="1" noChangeArrowheads="1"/>
          </p:cNvPicPr>
          <p:nvPr/>
        </p:nvPicPr>
        <p:blipFill>
          <a:blip r:embed="rId3" cstate="print"/>
          <a:srcRect l="51114"/>
          <a:stretch>
            <a:fillRect/>
          </a:stretch>
        </p:blipFill>
        <p:spPr bwMode="auto">
          <a:xfrm rot="5400000">
            <a:off x="5745190" y="135369"/>
            <a:ext cx="1904551" cy="2810770"/>
          </a:xfrm>
          <a:prstGeom prst="roundRect">
            <a:avLst/>
          </a:prstGeom>
          <a:noFill/>
        </p:spPr>
      </p:pic>
      <p:pic>
        <p:nvPicPr>
          <p:cNvPr id="6148" name="Picture 4" descr="http://cs625621.vk.me/v625621084/3896a/9ENoQQRE-28.jpg"/>
          <p:cNvPicPr>
            <a:picLocks noChangeAspect="1" noChangeArrowheads="1"/>
          </p:cNvPicPr>
          <p:nvPr/>
        </p:nvPicPr>
        <p:blipFill>
          <a:blip r:embed="rId4" cstate="print"/>
          <a:srcRect b="13075"/>
          <a:stretch>
            <a:fillRect/>
          </a:stretch>
        </p:blipFill>
        <p:spPr bwMode="auto">
          <a:xfrm>
            <a:off x="755576" y="620688"/>
            <a:ext cx="2952328" cy="1865243"/>
          </a:xfrm>
          <a:prstGeom prst="round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95536" y="-2738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Почему важно соблюдать гигиену рук?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539552" y="4638886"/>
            <a:ext cx="3312368" cy="576064"/>
          </a:xfrm>
          <a:prstGeom prst="homePlate">
            <a:avLst/>
          </a:prstGeom>
          <a:solidFill>
            <a:srgbClr val="ABFFE9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chemeClr val="tx1"/>
                </a:solidFill>
              </a:rPr>
              <a:t>Инфекционные болезни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539552" y="3853068"/>
            <a:ext cx="3312368" cy="57606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Невидимые загрязнения</a:t>
            </a: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(бактерии, вирусы)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539552" y="3140968"/>
            <a:ext cx="3312368" cy="504056"/>
          </a:xfrm>
          <a:prstGeom prst="homePlate">
            <a:avLst/>
          </a:prstGeom>
          <a:solidFill>
            <a:srgbClr val="ABFFE9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Видимые загрязнения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571472" y="6139654"/>
            <a:ext cx="3312368" cy="504056"/>
          </a:xfrm>
          <a:prstGeom prst="homePlate">
            <a:avLst/>
          </a:prstGeom>
          <a:solidFill>
            <a:srgbClr val="ABFFE9"/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Ослабление организма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545252" y="5425274"/>
            <a:ext cx="3312368" cy="50405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</a:rPr>
              <a:t>Лечение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5004048" y="2636912"/>
          <a:ext cx="3492388" cy="41109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492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1109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Чистые руки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5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643998" cy="17684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dirty="0">
                <a:solidFill>
                  <a:srgbClr val="0000CC"/>
                </a:solidFill>
              </a:rPr>
              <a:t>Вокруг нас </a:t>
            </a:r>
            <a:r>
              <a:rPr lang="ru-RU" sz="3200" b="1" dirty="0">
                <a:solidFill>
                  <a:srgbClr val="0000CC"/>
                </a:solidFill>
              </a:rPr>
              <a:t>нет стерильной среды.  </a:t>
            </a:r>
            <a:r>
              <a:rPr lang="ru-RU" sz="3200" dirty="0">
                <a:solidFill>
                  <a:srgbClr val="0000CC"/>
                </a:solidFill>
              </a:rPr>
              <a:t>В этом мире, наполненном  </a:t>
            </a:r>
            <a:r>
              <a:rPr lang="ru-RU" sz="3200" b="1" dirty="0">
                <a:solidFill>
                  <a:srgbClr val="0000CC"/>
                </a:solidFill>
              </a:rPr>
              <a:t>миллионами</a:t>
            </a:r>
            <a:r>
              <a:rPr lang="ru-RU" sz="3200" dirty="0">
                <a:solidFill>
                  <a:srgbClr val="0000CC"/>
                </a:solidFill>
              </a:rPr>
              <a:t> видов  </a:t>
            </a:r>
            <a:r>
              <a:rPr lang="ru-RU" sz="3200" b="1" dirty="0">
                <a:solidFill>
                  <a:srgbClr val="0000CC"/>
                </a:solidFill>
              </a:rPr>
              <a:t>микроорганизмов</a:t>
            </a:r>
            <a:r>
              <a:rPr lang="ru-RU" sz="3200" dirty="0">
                <a:solidFill>
                  <a:srgbClr val="0000CC"/>
                </a:solidFill>
              </a:rPr>
              <a:t>,  надо научиться безопасно жить и защищать себя.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492896"/>
            <a:ext cx="439248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47664" y="5805264"/>
            <a:ext cx="7069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Чашка Петри, на которой в лабораториях изучают бактерии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250825" y="214313"/>
            <a:ext cx="8713788" cy="1214437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3200" b="1">
              <a:solidFill>
                <a:srgbClr val="C00000"/>
              </a:solidFill>
              <a:latin typeface="Arial Black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14281" y="3500438"/>
            <a:ext cx="3714777" cy="3100387"/>
            <a:chOff x="113" y="1026"/>
            <a:chExt cx="2766" cy="2176"/>
          </a:xfrm>
        </p:grpSpPr>
        <p:pic>
          <p:nvPicPr>
            <p:cNvPr id="513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1026"/>
              <a:ext cx="2767" cy="21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131" name="Text Box 4"/>
            <p:cNvSpPr txBox="1">
              <a:spLocks noChangeArrowheads="1"/>
            </p:cNvSpPr>
            <p:nvPr/>
          </p:nvSpPr>
          <p:spPr bwMode="auto">
            <a:xfrm>
              <a:off x="113" y="1026"/>
              <a:ext cx="2767" cy="21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Font typeface="Times New Roman" pitchFamily="18" charset="0"/>
                <a:buNone/>
              </a:pPr>
              <a:endParaRPr lang="ru-RU" altLang="ru-RU">
                <a:latin typeface="Calibri" pitchFamily="34" charset="0"/>
              </a:endParaRPr>
            </a:p>
          </p:txBody>
        </p:sp>
      </p:grp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00437"/>
            <a:ext cx="3500462" cy="3154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71563" y="6215063"/>
            <a:ext cx="1655762" cy="36988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Arial Black" pitchFamily="34" charset="0"/>
              </a:rPr>
              <a:t>кольца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3625" y="6215063"/>
            <a:ext cx="1655763" cy="369887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latin typeface="Arial Black" pitchFamily="34" charset="0"/>
              </a:rPr>
              <a:t>браслет</a:t>
            </a:r>
          </a:p>
        </p:txBody>
      </p:sp>
      <p:pic>
        <p:nvPicPr>
          <p:cNvPr id="5127" name="Рисунок 8" descr="скачанные файлы (12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0364" y="285750"/>
            <a:ext cx="2117886" cy="187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Рисунок 10" descr="скачанные файлы (11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50" y="285750"/>
            <a:ext cx="2189059" cy="187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TextBox 11"/>
          <p:cNvSpPr txBox="1">
            <a:spLocks noChangeArrowheads="1"/>
          </p:cNvSpPr>
          <p:nvPr/>
        </p:nvSpPr>
        <p:spPr bwMode="auto">
          <a:xfrm>
            <a:off x="2377661" y="134997"/>
            <a:ext cx="425634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А под нашими  украшениями </a:t>
            </a:r>
            <a:r>
              <a:rPr lang="ru-RU" sz="2800" b="1" dirty="0">
                <a:solidFill>
                  <a:srgbClr val="C00000"/>
                </a:solidFill>
              </a:rPr>
              <a:t>(колечками, браслетами) </a:t>
            </a:r>
            <a:r>
              <a:rPr lang="ru-RU" sz="2800" dirty="0">
                <a:solidFill>
                  <a:srgbClr val="000099"/>
                </a:solidFill>
              </a:rPr>
              <a:t>может скапливаться количество микробов, равное населению       Европы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Autofit/>
          </a:bodyPr>
          <a:lstStyle/>
          <a:p>
            <a:pPr eaLnBrk="1" hangingPunct="1"/>
            <a:r>
              <a:rPr lang="ru-RU" sz="2800" dirty="0">
                <a:solidFill>
                  <a:srgbClr val="0000CC"/>
                </a:solidFill>
              </a:rPr>
              <a:t>Заболевания, которые могут передаваться через грязные руки: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-214346" y="857232"/>
            <a:ext cx="4714908" cy="621508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400" b="1" dirty="0"/>
              <a:t>	</a:t>
            </a:r>
            <a:r>
              <a:rPr lang="ru-RU" sz="3000" b="1" dirty="0">
                <a:solidFill>
                  <a:srgbClr val="C00000"/>
                </a:solidFill>
              </a:rPr>
              <a:t>кишечные инфекции </a:t>
            </a:r>
            <a:r>
              <a:rPr lang="ru-RU" sz="2000" b="1" dirty="0">
                <a:solidFill>
                  <a:srgbClr val="0000CC"/>
                </a:solidFill>
              </a:rPr>
              <a:t>(сальмонеллез, гепатит А, </a:t>
            </a:r>
          </a:p>
          <a:p>
            <a:pPr algn="ctr">
              <a:buNone/>
            </a:pPr>
            <a:r>
              <a:rPr lang="ru-RU" sz="2000" b="1" dirty="0" err="1">
                <a:solidFill>
                  <a:srgbClr val="0000CC"/>
                </a:solidFill>
              </a:rPr>
              <a:t>ротавирусная</a:t>
            </a:r>
            <a:r>
              <a:rPr lang="ru-RU" sz="2000" b="1" dirty="0">
                <a:solidFill>
                  <a:srgbClr val="0000CC"/>
                </a:solidFill>
              </a:rPr>
              <a:t> инфекция и </a:t>
            </a:r>
            <a:r>
              <a:rPr lang="ru-RU" sz="2000" b="1" dirty="0" err="1">
                <a:solidFill>
                  <a:srgbClr val="0000CC"/>
                </a:solidFill>
              </a:rPr>
              <a:t>др</a:t>
            </a:r>
            <a:r>
              <a:rPr lang="ru-RU" sz="2000" b="1" dirty="0">
                <a:solidFill>
                  <a:srgbClr val="0000CC"/>
                </a:solidFill>
              </a:rPr>
              <a:t>) </a:t>
            </a:r>
          </a:p>
          <a:p>
            <a:pPr algn="just">
              <a:buNone/>
            </a:pPr>
            <a:endParaRPr lang="ru-RU" sz="2400" b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	</a:t>
            </a:r>
            <a:r>
              <a:rPr lang="ru-RU" sz="3000" b="1" dirty="0">
                <a:solidFill>
                  <a:srgbClr val="C00000"/>
                </a:solidFill>
              </a:rPr>
              <a:t>воздушно-капельные заболевания </a:t>
            </a:r>
            <a:r>
              <a:rPr lang="ru-RU" sz="2800" b="1" dirty="0">
                <a:solidFill>
                  <a:srgbClr val="0000CC"/>
                </a:solidFill>
              </a:rPr>
              <a:t>(инфекция </a:t>
            </a:r>
            <a:r>
              <a:rPr lang="en-US" sz="2800" b="1" dirty="0">
                <a:solidFill>
                  <a:srgbClr val="0000CC"/>
                </a:solidFill>
              </a:rPr>
              <a:t>COVID-19</a:t>
            </a:r>
            <a:r>
              <a:rPr lang="ru-RU" sz="2800" b="1" dirty="0">
                <a:solidFill>
                  <a:srgbClr val="0000CC"/>
                </a:solidFill>
              </a:rPr>
              <a:t>, ОРИ, грипп),</a:t>
            </a:r>
            <a:endParaRPr lang="ru-RU" sz="2400" b="1" dirty="0">
              <a:solidFill>
                <a:srgbClr val="0000CC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	</a:t>
            </a:r>
            <a:r>
              <a:rPr lang="ru-RU" sz="3000" b="1" dirty="0">
                <a:solidFill>
                  <a:srgbClr val="C00000"/>
                </a:solidFill>
              </a:rPr>
              <a:t>паразитарные болезни </a:t>
            </a:r>
            <a:r>
              <a:rPr lang="ru-RU" sz="2800" b="1" dirty="0">
                <a:solidFill>
                  <a:srgbClr val="0000CC"/>
                </a:solidFill>
              </a:rPr>
              <a:t>(глисты), </a:t>
            </a:r>
            <a:endParaRPr lang="ru-RU" sz="2400" b="1" dirty="0">
              <a:solidFill>
                <a:srgbClr val="0000CC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	</a:t>
            </a:r>
            <a:r>
              <a:rPr lang="ru-RU" sz="3000" b="1" dirty="0">
                <a:solidFill>
                  <a:srgbClr val="C00000"/>
                </a:solidFill>
              </a:rPr>
              <a:t>заразные кожные </a:t>
            </a:r>
            <a:r>
              <a:rPr lang="ru-RU" sz="3000" b="1" dirty="0">
                <a:solidFill>
                  <a:srgbClr val="0000CC"/>
                </a:solidFill>
              </a:rPr>
              <a:t>(чесотка)</a:t>
            </a:r>
            <a:endParaRPr lang="ru-RU" sz="2400" b="1" dirty="0">
              <a:solidFill>
                <a:srgbClr val="0000CC"/>
              </a:solidFill>
            </a:endParaRPr>
          </a:p>
          <a:p>
            <a:pPr algn="ctr">
              <a:buNone/>
            </a:pPr>
            <a:endParaRPr lang="ru-RU" sz="2400" b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	</a:t>
            </a:r>
            <a:r>
              <a:rPr lang="ru-RU" sz="3100" b="1" dirty="0">
                <a:solidFill>
                  <a:srgbClr val="C00000"/>
                </a:solidFill>
              </a:rPr>
              <a:t>а также различные воспалительные болезни полости рта, глаз </a:t>
            </a:r>
            <a:r>
              <a:rPr lang="ru-RU" sz="2600" b="1" dirty="0">
                <a:solidFill>
                  <a:srgbClr val="0000CC"/>
                </a:solidFill>
              </a:rPr>
              <a:t>(стоматиты, </a:t>
            </a:r>
            <a:r>
              <a:rPr lang="ru-RU" sz="2600" b="1" dirty="0" err="1">
                <a:solidFill>
                  <a:srgbClr val="0000CC"/>
                </a:solidFill>
              </a:rPr>
              <a:t>конъюктивиты</a:t>
            </a:r>
            <a:r>
              <a:rPr lang="ru-RU" sz="2600" b="1" dirty="0">
                <a:solidFill>
                  <a:srgbClr val="0000CC"/>
                </a:solidFill>
              </a:rPr>
              <a:t>)</a:t>
            </a:r>
          </a:p>
        </p:txBody>
      </p:sp>
      <p:pic>
        <p:nvPicPr>
          <p:cNvPr id="16" name="Рисунок 15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571480"/>
            <a:ext cx="2357454" cy="1683896"/>
          </a:xfrm>
          <a:prstGeom prst="rect">
            <a:avLst/>
          </a:prstGeom>
        </p:spPr>
      </p:pic>
      <p:pic>
        <p:nvPicPr>
          <p:cNvPr id="17" name="Рисунок 16" descr="depositphotos_61596741-stock-photo-woman-with-runny-no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1000108"/>
            <a:ext cx="1928826" cy="2357454"/>
          </a:xfrm>
          <a:prstGeom prst="rect">
            <a:avLst/>
          </a:prstGeom>
        </p:spPr>
      </p:pic>
      <p:pic>
        <p:nvPicPr>
          <p:cNvPr id="18" name="Picture 2" descr="0324"/>
          <p:cNvPicPr>
            <a:picLocks noChangeAspect="1" noChangeArrowheads="1"/>
          </p:cNvPicPr>
          <p:nvPr/>
        </p:nvPicPr>
        <p:blipFill>
          <a:blip r:embed="rId6" cstate="print">
            <a:lum contrast="-6000"/>
          </a:blip>
          <a:srcRect/>
          <a:stretch>
            <a:fillRect/>
          </a:stretch>
        </p:blipFill>
        <p:spPr bwMode="auto">
          <a:xfrm>
            <a:off x="6143636" y="2500306"/>
            <a:ext cx="235745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hesotka_na_rukah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7686" y="3500438"/>
            <a:ext cx="2215677" cy="1785950"/>
          </a:xfrm>
          <a:prstGeom prst="rect">
            <a:avLst/>
          </a:prstGeom>
        </p:spPr>
      </p:pic>
      <p:pic>
        <p:nvPicPr>
          <p:cNvPr id="20" name="Рисунок 19" descr="POLIARTRITIS-ENTERIC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18948" y="5357826"/>
            <a:ext cx="2089562" cy="1285884"/>
          </a:xfrm>
          <a:prstGeom prst="rect">
            <a:avLst/>
          </a:prstGeom>
        </p:spPr>
      </p:pic>
      <p:pic>
        <p:nvPicPr>
          <p:cNvPr id="21" name="Рисунок 20" descr="stomatit-u-detej-vo-rtu-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92676" y="4429132"/>
            <a:ext cx="1928301" cy="15001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2"/>
          <p:cNvSpPr txBox="1">
            <a:spLocks/>
          </p:cNvSpPr>
          <p:nvPr/>
        </p:nvSpPr>
        <p:spPr>
          <a:xfrm>
            <a:off x="214282" y="214290"/>
            <a:ext cx="6072230" cy="1335109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buFontTx/>
              <a:buNone/>
            </a:pPr>
            <a:r>
              <a:rPr lang="ru-RU" sz="2000" dirty="0"/>
              <a:t>Для всех кишечных инфекций характерно</a:t>
            </a:r>
          </a:p>
          <a:p>
            <a:pPr algn="ctr">
              <a:buFontTx/>
              <a:buNone/>
            </a:pPr>
            <a:r>
              <a:rPr lang="ru-RU" sz="2000" dirty="0"/>
              <a:t>проникновение возбудителей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>
                <a:solidFill>
                  <a:srgbClr val="0000CC"/>
                </a:solidFill>
              </a:rPr>
              <a:t>через рот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/>
              <a:t>в организм человека,  активное их </a:t>
            </a:r>
            <a:r>
              <a:rPr lang="ru-RU" sz="2000" b="1" dirty="0">
                <a:solidFill>
                  <a:srgbClr val="0000CC"/>
                </a:solidFill>
              </a:rPr>
              <a:t>размножение в желудочно-кишечном  тракте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14282" y="3214686"/>
            <a:ext cx="8715436" cy="1857388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0000CC"/>
                </a:solidFill>
              </a:rPr>
              <a:t>В дальнейшем вирусы и бактерии могут попадать :</a:t>
            </a:r>
            <a:endParaRPr lang="ru-RU" b="1" dirty="0">
              <a:solidFill>
                <a:srgbClr val="0000CC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1"/>
                </a:solidFill>
              </a:rPr>
              <a:t>на руки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1"/>
                </a:solidFill>
              </a:rPr>
              <a:t>в воду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1"/>
                </a:solidFill>
              </a:rPr>
              <a:t>в пищу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>
                <a:solidFill>
                  <a:schemeClr val="tx1"/>
                </a:solidFill>
              </a:rPr>
              <a:t>на различные поверхности и предметы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643050"/>
            <a:ext cx="2357454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l="5175" t="33520" r="43848" b="24731"/>
          <a:stretch>
            <a:fillRect/>
          </a:stretch>
        </p:blipFill>
        <p:spPr bwMode="auto">
          <a:xfrm>
            <a:off x="500034" y="1643050"/>
            <a:ext cx="2289775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 l="45571" t="29277" r="38506" b="31916"/>
          <a:stretch>
            <a:fillRect/>
          </a:stretch>
        </p:blipFill>
        <p:spPr bwMode="auto">
          <a:xfrm>
            <a:off x="6429388" y="214290"/>
            <a:ext cx="2527708" cy="23557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6" cstate="print"/>
          <a:srcRect l="1660" t="26864" r="41185" b="23633"/>
          <a:stretch>
            <a:fillRect/>
          </a:stretch>
        </p:blipFill>
        <p:spPr bwMode="auto">
          <a:xfrm>
            <a:off x="6215074" y="3643314"/>
            <a:ext cx="2573633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143512"/>
            <a:ext cx="2143140" cy="151734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/>
          <a:srcRect t="8789" r="4784" b="7714"/>
          <a:stretch>
            <a:fillRect/>
          </a:stretch>
        </p:blipFill>
        <p:spPr bwMode="auto">
          <a:xfrm>
            <a:off x="6500826" y="5143512"/>
            <a:ext cx="2286016" cy="151383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9" cstate="print"/>
          <a:srcRect l="8691" t="12218" r="46892" b="26312"/>
          <a:stretch>
            <a:fillRect/>
          </a:stretch>
        </p:blipFill>
        <p:spPr bwMode="auto">
          <a:xfrm>
            <a:off x="428596" y="5214950"/>
            <a:ext cx="2357454" cy="14287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 cstate="print"/>
          <a:srcRect l="8272" t="13867" r="13763" b="13867"/>
          <a:stretch>
            <a:fillRect/>
          </a:stretch>
        </p:blipFill>
        <p:spPr bwMode="auto">
          <a:xfrm>
            <a:off x="5929313" y="142875"/>
            <a:ext cx="3071812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 cstate="print"/>
          <a:srcRect l="23097" t="13867" r="11017" b="15820"/>
          <a:stretch>
            <a:fillRect/>
          </a:stretch>
        </p:blipFill>
        <p:spPr bwMode="auto">
          <a:xfrm>
            <a:off x="250825" y="115888"/>
            <a:ext cx="3106738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5715016"/>
            <a:ext cx="9001156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Поэтому даже самые привычные </a:t>
            </a:r>
          </a:p>
          <a:p>
            <a:pPr algn="ctr">
              <a:defRPr/>
            </a:pPr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вещи могут быть опасными…</a:t>
            </a:r>
          </a:p>
        </p:txBody>
      </p:sp>
      <p:pic>
        <p:nvPicPr>
          <p:cNvPr id="7173" name="Рисунок 7" descr="скачанные файлы (6)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3357563"/>
            <a:ext cx="28575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50" y="2286000"/>
            <a:ext cx="237648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9" descr="скачанные файлы (7)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0" y="1500188"/>
            <a:ext cx="30003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4"/>
          <p:cNvPicPr>
            <a:picLocks noChangeAspect="1" noChangeArrowheads="1"/>
          </p:cNvPicPr>
          <p:nvPr/>
        </p:nvPicPr>
        <p:blipFill>
          <a:blip r:embed="rId8" cstate="print"/>
          <a:srcRect l="17056" t="19727" r="31332" b="13867"/>
          <a:stretch>
            <a:fillRect/>
          </a:stretch>
        </p:blipFill>
        <p:spPr bwMode="auto">
          <a:xfrm>
            <a:off x="3214688" y="3643313"/>
            <a:ext cx="3071812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135758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Ответ: </a:t>
            </a:r>
            <a:r>
              <a:rPr lang="ru-RU" sz="3200" dirty="0"/>
              <a:t>в</a:t>
            </a:r>
            <a:r>
              <a:rPr lang="ru-RU" sz="3200" b="1" dirty="0"/>
              <a:t> </a:t>
            </a:r>
            <a:r>
              <a:rPr lang="ru-RU" sz="3200" dirty="0"/>
              <a:t>любое время года (и летом, и зимой, и  </a:t>
            </a:r>
          </a:p>
          <a:p>
            <a:r>
              <a:rPr lang="ru-RU" sz="3200" dirty="0"/>
              <a:t>                                                     осенью, и весной).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31840" y="3212976"/>
            <a:ext cx="5904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В теплое время года человек чаще всего может заболеть бактериальной инфекцией, т.к. бактерии любят теплую температуру окружающей среды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4941168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 холодное время года человек чаще всего может заболеть  вирусной инфекцией. Вирусы хорошо сохраняются во внешней среде при низких температурах.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00CC"/>
                </a:solidFill>
              </a:rPr>
              <a:t>Вопрос.</a:t>
            </a:r>
            <a:r>
              <a:rPr lang="ru-RU" dirty="0" smtClean="0">
                <a:solidFill>
                  <a:srgbClr val="0000CC"/>
                </a:solidFill>
              </a:rPr>
              <a:t> </a:t>
            </a:r>
            <a:r>
              <a:rPr lang="ru-RU" dirty="0">
                <a:solidFill>
                  <a:srgbClr val="0000CC"/>
                </a:solidFill>
              </a:rPr>
              <a:t>В какое время года человек чаще всего может заболеть кишечной инфекцией?</a:t>
            </a:r>
          </a:p>
        </p:txBody>
      </p:sp>
      <p:pic>
        <p:nvPicPr>
          <p:cNvPr id="5122" name="Picture 2" descr="http://s.picsfab.com/static/contents/images/c/b/b/feeb1bbd4bef911e38056eff575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393" y="2852936"/>
            <a:ext cx="2721423" cy="1840007"/>
          </a:xfrm>
          <a:prstGeom prst="rightArrowCallout">
            <a:avLst>
              <a:gd name="adj1" fmla="val 33283"/>
              <a:gd name="adj2" fmla="val 25000"/>
              <a:gd name="adj3" fmla="val 21894"/>
              <a:gd name="adj4" fmla="val 64977"/>
            </a:avLst>
          </a:prstGeom>
          <a:noFill/>
          <a:ln w="50800">
            <a:solidFill>
              <a:srgbClr val="FFFF00"/>
            </a:solidFill>
          </a:ln>
        </p:spPr>
      </p:pic>
      <p:pic>
        <p:nvPicPr>
          <p:cNvPr id="5124" name="Picture 4" descr="http://oren1.ru/images/photos/medium/article1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192" y="4941168"/>
            <a:ext cx="2639616" cy="1781741"/>
          </a:xfrm>
          <a:prstGeom prst="rightArrowCallout">
            <a:avLst>
              <a:gd name="adj1" fmla="val 35692"/>
              <a:gd name="adj2" fmla="val 25000"/>
              <a:gd name="adj3" fmla="val 20723"/>
              <a:gd name="adj4" fmla="val 64977"/>
            </a:avLst>
          </a:prstGeom>
          <a:noFill/>
          <a:ln w="47625"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5|1.3|2.5|1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1477</Words>
  <Application>Microsoft Office PowerPoint</Application>
  <PresentationFormat>Экран (4:3)</PresentationFormat>
  <Paragraphs>187</Paragraphs>
  <Slides>28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SimSun</vt:lpstr>
      <vt:lpstr>Arial</vt:lpstr>
      <vt:lpstr>Arial Black</vt:lpstr>
      <vt:lpstr>Calibri</vt:lpstr>
      <vt:lpstr>Calibri Light</vt:lpstr>
      <vt:lpstr>Lucida Sans Unicode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Заболевания, которые могут передаваться через грязные руки:</vt:lpstr>
      <vt:lpstr>Презентация PowerPoint</vt:lpstr>
      <vt:lpstr>Презентация PowerPoint</vt:lpstr>
      <vt:lpstr>Вопрос. В какое время года человек чаще всего может заболеть кишечной инфекцией?</vt:lpstr>
      <vt:lpstr> Летом в условиях теплых температур окружающей среды бактерии начинают размножаться с очень большой скоростью  в геометрической прогрессии  (так называемый экспоненциальный рост) </vt:lpstr>
      <vt:lpstr>В холодное время года можно заболеть вирусной кишечной и воздушно-капельной инфекцией</vt:lpstr>
      <vt:lpstr>Вирусы не размножаются клеточным делением, поскольку не имеют клеточного строения. Вместо этого они используют ресурсы клетки-хозяина для образования множественных копий самих себя, и их сборка происходит внутри клетки.</vt:lpstr>
      <vt:lpstr>Презентация PowerPoint</vt:lpstr>
      <vt:lpstr>Презентация PowerPoint</vt:lpstr>
      <vt:lpstr>Симптомы кишечных инфекций</vt:lpstr>
      <vt:lpstr>Презентация PowerPoint</vt:lpstr>
      <vt:lpstr>Презентация PowerPoint</vt:lpstr>
      <vt:lpstr>Презентация PowerPoint</vt:lpstr>
      <vt:lpstr>Презентация PowerPoint</vt:lpstr>
      <vt:lpstr>Когда следует мыть руки?</vt:lpstr>
      <vt:lpstr>Вопрос. Можно ли качественно вымыть руки без мыла?</vt:lpstr>
      <vt:lpstr>Презентация PowerPoint</vt:lpstr>
      <vt:lpstr>Вопрос. За какое минимальное время можно качественно вымыть руки?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Помните!!!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Наталья Кот</cp:lastModifiedBy>
  <cp:revision>42</cp:revision>
  <dcterms:created xsi:type="dcterms:W3CDTF">2014-11-21T11:00:06Z</dcterms:created>
  <dcterms:modified xsi:type="dcterms:W3CDTF">2022-10-06T13:37:16Z</dcterms:modified>
</cp:coreProperties>
</file>